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84" r:id="rId5"/>
    <p:sldId id="282" r:id="rId6"/>
    <p:sldId id="285" r:id="rId7"/>
    <p:sldId id="290" r:id="rId8"/>
    <p:sldId id="291" r:id="rId9"/>
    <p:sldId id="286" r:id="rId10"/>
    <p:sldId id="281" r:id="rId11"/>
    <p:sldId id="259" r:id="rId12"/>
    <p:sldId id="261" r:id="rId13"/>
    <p:sldId id="260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8" r:id="rId31"/>
    <p:sldId id="289" r:id="rId32"/>
    <p:sldId id="279" r:id="rId33"/>
    <p:sldId id="280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0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1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7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42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1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9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8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46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26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0DCC-65B0-49CE-834F-01172ECE58E4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676E-93BB-44C2-AB6E-88FE8AABF7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</a:t>
            </a:r>
            <a:b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es-E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¿Qué es y cómo llevarlo a la práctica?</a:t>
            </a:r>
            <a:endParaRPr lang="es-E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 ¿Qué es y por qué surge?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728420"/>
            <a:ext cx="10515600" cy="6129579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No es una idea nueva.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Supone un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nuevo paradigma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, una nueva forma de considerar el  proceso de envejecimiento y esa etapa vital que es la vejez.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Se basa en 4 evidencias: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Mejora constante de la especie humana.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Existen muy diversas formas de envejecer.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Capacidad de cambio y adaptación de las personas.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Sólo 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</a:rPr>
              <a:t>un </a:t>
            </a:r>
            <a:r>
              <a:rPr lang="es-ES" sz="4000" b="1" dirty="0">
                <a:solidFill>
                  <a:schemeClr val="bg2">
                    <a:lumMod val="25000"/>
                  </a:schemeClr>
                </a:solidFill>
              </a:rPr>
              <a:t>25%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la forma 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</a:rPr>
              <a:t>de envejecer se debe a nuestros genes mientras que un </a:t>
            </a:r>
            <a:r>
              <a:rPr lang="es-ES" sz="4000" b="1" dirty="0">
                <a:solidFill>
                  <a:schemeClr val="bg2">
                    <a:lumMod val="25000"/>
                  </a:schemeClr>
                </a:solidFill>
              </a:rPr>
              <a:t>75%</a:t>
            </a:r>
            <a:r>
              <a:rPr lang="es-ES" sz="4000" dirty="0">
                <a:solidFill>
                  <a:schemeClr val="bg2">
                    <a:lumMod val="25000"/>
                  </a:schemeClr>
                </a:solidFill>
              </a:rPr>
              <a:t> puede ser explicada por el </a:t>
            </a: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</a:rPr>
              <a:t>entorno.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 ¿Qué es y por qué surge?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728421"/>
            <a:ext cx="10515600" cy="581186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envejecimiento de la población es un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éxito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 de la humanidad.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Es un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reto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 conseguir mejorar la calidad de vida de esos años que hemos ganado.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Envejecimiento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activo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favorece las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oportunidades de desarrollo para una vida activa, saludable, participativa y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segura a medida que envejecemos.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No significa llenar el tiempo de actividades, significa seguir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formando parte activa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de la sociedad a medida que envejecemos.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es-E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505"/>
            <a:ext cx="10515600" cy="97455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Efectos del envejecimiento activo en el mantenimiento de la capacidad funcional 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09" y="1287379"/>
            <a:ext cx="8205538" cy="54743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2275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¿Cómo lo promovemos?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728421"/>
            <a:ext cx="10515600" cy="581186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Dos ámbitos de actuación: 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Social/poblacional: 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las instituciones deben impulsar políticas públicas que favorezcan el envejecimiento activo y que esas políticas lleguen a todo el mundo (equidad).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Personal/individual: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 persona es agente y artífice de forma de envejecer. Tenemos capacidad de influir en nuestro propio proceso de envejecimiento.</a:t>
            </a:r>
          </a:p>
        </p:txBody>
      </p:sp>
    </p:spTree>
    <p:extLst>
      <p:ext uri="{BB962C8B-B14F-4D97-AF65-F5344CB8AC3E}">
        <p14:creationId xmlns:p14="http://schemas.microsoft.com/office/powerpoint/2010/main" val="18332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activo: 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efinición de la OMS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836908"/>
            <a:ext cx="10515600" cy="61293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proceso de optimización de las oportunidades de salud, seguridad y participación con el fin de mejorar el bienestar y la calidad de vida de las personas a medida que envejecen”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Se basa en cuatro pilares: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Salud: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perspectiva de ciclo de vida en la promoción de la salud y la prevención de la enfermedad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Participación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social, cultural, política, familiar, cívica, económica…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Seguridad: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protección ante situaciones de riesgo o necesidad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Aprendizaje a lo largo de la vida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 necesidades de aprendizaje en todo el ciclo vital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es-E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505"/>
            <a:ext cx="10515600" cy="97455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Determinantes del envejecimiento activo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4" y="1344300"/>
            <a:ext cx="7483642" cy="5371560"/>
          </a:xfrm>
        </p:spPr>
      </p:pic>
    </p:spTree>
    <p:extLst>
      <p:ext uri="{BB962C8B-B14F-4D97-AF65-F5344CB8AC3E}">
        <p14:creationId xmlns:p14="http://schemas.microsoft.com/office/powerpoint/2010/main" val="963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 desde una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perspectiva individual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Se define en base a cuatro dominios que implican: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Buena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salud e independencia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Buen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funcionamiento físico y cognitivo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Adecuada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auto-regulación emocional con predominio del afecto positivo y el control.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Buen funcionamiento </a:t>
            </a:r>
            <a:r>
              <a:rPr lang="es-ES" sz="2800" dirty="0" err="1">
                <a:solidFill>
                  <a:schemeClr val="bg2">
                    <a:lumMod val="25000"/>
                  </a:schemeClr>
                </a:solidFill>
              </a:rPr>
              <a:t>psico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-social y alta participación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social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1) Entornos/ambientes: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Q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ue tengan en cuenta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las diversas formas de envejecer, así como el entorno en el que se vive: zonas rurales/urbanas, en el propio domicilio/en residencias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Seguros y accesibles que faciliten la autonomía y la independencia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Facilitar el acceso a las personas mayores a los recurso públicos y privados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Dar significado al entorno de residencia sea urbano o rural, como elemento que facilita o dificulta las relaciones sociales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Fomentar espacios de convivencia que faciliten las relaciones personales (actividades sociales, culturales y comunitarias)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) Económicos: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Sistema de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pensiones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 no sólo sostenible, sino justo y compatible con un trabajo remunerado realizado posteriormente a la jubilación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J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ubilación voluntaria y flexible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 facilitar el retraso en la jubilación a quienes lo soliciten y estén en condiciones de seguir trabajando (requiere de una adaptación y flexibilidad del entorno laboral) 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3) Sociales: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romover el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aprendizaje a lo largo de la vida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 nueva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concepción que reconoce y valora un amplio abanico de necesidades de aprendizaje, con independencia del momento vital de las personas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Valoración social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las personas mayores como un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“capital social” transmisoras de experiencia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que ha de ser “utilizado” y ofrecer oportunidades para desarrollar sus capacidades (empoderamiento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Gestión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de la edad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el entorno laboral, garantizando que la formación en el trabajo sea accesible para todos los grupos de edad (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flexibilidad y adaptación). Incluir la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preparación a la jubilación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demográfico. Algunos datos: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550291"/>
            <a:ext cx="10515600" cy="6129579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Fenómeno mundial: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revolución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de la longevidad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en el siglo XXI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Vivimos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30 años más de lo que vivieron nuestros abuelos (a nivel mundial)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Entre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1950 y 2050: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Población mundial se habrá multiplicado por 3,7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Población mundial mayor de 60 años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multiplicado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por 10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Población mundial mayor de 80 años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multiplicado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por 27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No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sólo estamos viviendo un envejecimiento demográfico, sino que se está produciendo muy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rápidamente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8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3) Sociales: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Luchar contra la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discriminación y los estereotipos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función de la edad. Suponen una amenaza para el envejecimiento activo tanto desde la sociedad como desde la propia persona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La participación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de las personas mayores en todos los ámbitos de la vida (social, político, cultural, familiar, cívico, educativo...)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Fomentar la construcción de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órganos de participación social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y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política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 institucional de las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1287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3) Sociales: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Relaciones intergeneracionales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fomentar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actividades o programas que incrementan la cooperación, la interacción y el intercambio de personas de diferentes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generaciones.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Faltan espacios de contacto entre generaciones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A menudo las políticas se articulan por sectores de edad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La juventud tiene escaso conocimiento y, en ocasiones sesgado, de las personas mayores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Es una herramienta para derribar estereotipos</a:t>
            </a:r>
          </a:p>
        </p:txBody>
      </p:sp>
    </p:spTree>
    <p:extLst>
      <p:ext uri="{BB962C8B-B14F-4D97-AF65-F5344CB8AC3E}">
        <p14:creationId xmlns:p14="http://schemas.microsoft.com/office/powerpoint/2010/main" val="10470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3) Servicios Sociales y de Salud: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Mantenimiento de la salud con perspectiva de ciclo de vida: recursos para la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prevención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y la mejora en el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diagnóstico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Políticas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para el seguimiento del uso correcto de la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medicación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Programas de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educación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 para una vida saludable desde la infancia </a:t>
            </a:r>
          </a:p>
        </p:txBody>
      </p:sp>
    </p:spTree>
    <p:extLst>
      <p:ext uri="{BB962C8B-B14F-4D97-AF65-F5344CB8AC3E}">
        <p14:creationId xmlns:p14="http://schemas.microsoft.com/office/powerpoint/2010/main" val="246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políticas: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3) Servicios Sociales y de Salud: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Facilitar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acompañamiento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, ayuda en el domicilio y cuidados de larga duración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Protección ante situaciones de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maltrato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 a personas mayores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Intervención social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en situaciones de vulnerabilidad y exclusión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Potenciar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investigación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 sobre el proceso de envejecimiento</a:t>
            </a:r>
          </a:p>
        </p:txBody>
      </p:sp>
    </p:spTree>
    <p:extLst>
      <p:ext uri="{BB962C8B-B14F-4D97-AF65-F5344CB8AC3E}">
        <p14:creationId xmlns:p14="http://schemas.microsoft.com/office/powerpoint/2010/main" val="3652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individuales: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Con el objetivo de conseguir o reforzar: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Buena salud e independencia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Buen funcionamiento físico y cognitivo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Adecuada auto-regulación emocional con predominio del afecto positivo y el control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Buen funcionamiento </a:t>
            </a:r>
            <a:r>
              <a:rPr lang="es-ES" sz="3200" dirty="0" err="1">
                <a:solidFill>
                  <a:schemeClr val="bg2">
                    <a:lumMod val="25000"/>
                  </a:schemeClr>
                </a:solidFill>
              </a:rPr>
              <a:t>psico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-social y alta p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articipación social</a:t>
            </a:r>
          </a:p>
        </p:txBody>
      </p:sp>
    </p:spTree>
    <p:extLst>
      <p:ext uri="{BB962C8B-B14F-4D97-AF65-F5344CB8AC3E}">
        <p14:creationId xmlns:p14="http://schemas.microsoft.com/office/powerpoint/2010/main" val="2423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individuales: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Hábitos saludables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para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un buen funcionamiento físico, que favorezcan una buena salud e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independencia.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Asegurar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una adecuada alimentación a lo largo del curso de la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vida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Prevenir el uso del tabaco y el fomentar el uso saludable del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alcohol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Practicar la actividad física a lo largo del proceso de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envejecimiento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069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individuales: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275347"/>
            <a:ext cx="10515600" cy="569093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Actividades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que favorecen un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buen funcionamiento cognitivo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Participar en programas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educación continua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Realizar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actividad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cognitiva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lo largo del ciclo vital, también en la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vejez (ampliar conocimiento del entorno)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Promover el compromiso con tareas que favorezcan la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actividad intelectual </a:t>
            </a:r>
            <a:endParaRPr lang="es-E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Ejercitarse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habilidades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verbales y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0456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individuales: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034716"/>
            <a:ext cx="10515600" cy="5931567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Factores que favorecen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un adecuada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auto-regulación emocional y el control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Practicar el pensamiento positivo y la auto-regulación de nuestras emociones (auto-conocimiento)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Practicar el afecto positivo en nuestras relaciones y hacia nosotras mismas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Realizar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actividades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que nos empoderen y mejoren nuestra autoestima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Aprender estrategias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que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nos ayuden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enfrentarnos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al estrés, la ansiedad y las situaciones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conflictivas  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Practicar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la percepción de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auto-eficacia (ser conscientes de que valemos)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Desarrollar actividades de tiempo libre porque mejoran el bienestar físico y psíquico</a:t>
            </a:r>
          </a:p>
        </p:txBody>
      </p:sp>
    </p:spTree>
    <p:extLst>
      <p:ext uri="{BB962C8B-B14F-4D97-AF65-F5344CB8AC3E}">
        <p14:creationId xmlns:p14="http://schemas.microsoft.com/office/powerpoint/2010/main" val="32086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Algunas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recomendaciones individuales: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14400"/>
            <a:ext cx="10515600" cy="60518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Factores que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favorecen un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buen funcionamiento </a:t>
            </a:r>
            <a:r>
              <a:rPr lang="es-ES" sz="2800" b="1" dirty="0" err="1" smtClean="0">
                <a:solidFill>
                  <a:schemeClr val="bg2">
                    <a:lumMod val="25000"/>
                  </a:schemeClr>
                </a:solidFill>
              </a:rPr>
              <a:t>psico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-social y una alta participación social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Practicar una actitud “pro-social” (por ejemplo, voluntariado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Participación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 implicación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 actividades de tu entorno (político, social, cultural, vecinal…)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Practicar las relaciones intergeneracionales (familiares y fuera de la familia)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Todo lo que fomenta y mejora las relaciones personales, tiene un efecto positivo en la forma en que envejecemos y previene situaciones de soledad.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Algunos datos con perspectiva de género: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14400"/>
            <a:ext cx="10515600" cy="60518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 esperanza de vida en España es de 83,3 años 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	Mujeres: 86,2 - Hombres: 80,4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El predominio de las mujeres en edades avanzadas es una característica mundial</a:t>
            </a: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 imagen de la mujer mayor tiene más connotaciones negativas que la del hombre mayor</a:t>
            </a: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Las mujeres mayores suman una doble discriminación, por ser mujeres y por edad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 violencia y maltrato hacia las mujeres mayores es una realidad </a:t>
            </a:r>
            <a:r>
              <a:rPr lang="es-ES" sz="2800" dirty="0" err="1" smtClean="0">
                <a:solidFill>
                  <a:schemeClr val="bg2">
                    <a:lumMod val="25000"/>
                  </a:schemeClr>
                </a:solidFill>
              </a:rPr>
              <a:t>invisibilizada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 (distinguir entre violencia de género y doméstica)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10652" y="251502"/>
            <a:ext cx="631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Cambio demográfico en España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2210"/>
            <a:ext cx="9144000" cy="57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Algunos datos con perspectiva de género: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14400"/>
            <a:ext cx="10515600" cy="60518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Las mujeres viven más años pero con peor salud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Las condiciones económicas de las mujeres mayores son peores que las de los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hombres mayores: pensiones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viudedad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más bajas que las pensiones por jubilación (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98,3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% de los hombres cobra su propia pensión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y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48,3% de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mujeres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la pensión de su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cónyuge)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Continúan dedicando más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iempo a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las tareas del hogar y a los cuidados </a:t>
            </a:r>
            <a:endParaRPr lang="es-E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lvl="3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Feminización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del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envejecimiento + feminización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la desigualdad y de la pobreza,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es necesario que estén presentes en las políticas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envejecimiento activo </a:t>
            </a:r>
          </a:p>
        </p:txBody>
      </p:sp>
    </p:spTree>
    <p:extLst>
      <p:ext uri="{BB962C8B-B14F-4D97-AF65-F5344CB8AC3E}">
        <p14:creationId xmlns:p14="http://schemas.microsoft.com/office/powerpoint/2010/main" val="2759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Algunos datos con perspectiva de género: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163782"/>
            <a:ext cx="10515600" cy="58025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Las 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mujeres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mayores tienen un papel fundamental en este cambio de paradigma y están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revolucionando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 la forma de envejecer. Son la primera generación de mujeres que se incorporó en masa al mercado laboral, con un gran esfuerzo de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adaptación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 para ganar en independencia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y autonomía mientras 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continuaban con la carga de trabajo doméstico que culturalmente les ha sido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asignada.</a:t>
            </a:r>
          </a:p>
        </p:txBody>
      </p:sp>
    </p:spTree>
    <p:extLst>
      <p:ext uri="{BB962C8B-B14F-4D97-AF65-F5344CB8AC3E}">
        <p14:creationId xmlns:p14="http://schemas.microsoft.com/office/powerpoint/2010/main" val="30062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Conclusiones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14400"/>
            <a:ext cx="10515600" cy="60518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El envejecimiento activo es una forma de envejecer que no ocurre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porque sí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Depende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sz="2600" b="1" dirty="0">
                <a:solidFill>
                  <a:schemeClr val="bg2">
                    <a:lumMod val="25000"/>
                  </a:schemeClr>
                </a:solidFill>
              </a:rPr>
              <a:t>factores sociales y personales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sobre los que es posible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intervenir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Fundamental reconocer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y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actuar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ante la </a:t>
            </a:r>
            <a:r>
              <a:rPr lang="es-ES" sz="2600" b="1" dirty="0">
                <a:solidFill>
                  <a:schemeClr val="bg2">
                    <a:lumMod val="25000"/>
                  </a:schemeClr>
                </a:solidFill>
              </a:rPr>
              <a:t>heterogeneidad 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o el «envejecimiento desigual» para poder reducir las diferencias en la esperanza de vida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saludable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¿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Estamos preparados para promover un envejecimiento activo que tenga en cuenta 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la diversidad de: género</a:t>
            </a:r>
            <a:r>
              <a:rPr lang="es-ES" sz="2600" dirty="0">
                <a:solidFill>
                  <a:schemeClr val="bg2">
                    <a:lumMod val="25000"/>
                  </a:schemeClr>
                </a:solidFill>
              </a:rPr>
              <a:t>, status socio-económico, salud, cultura, raza, capacidad intelectual, orientación sexual, formación, dependencia</a:t>
            </a:r>
            <a:r>
              <a:rPr lang="es-ES" sz="2600" dirty="0" smtClean="0">
                <a:solidFill>
                  <a:schemeClr val="bg2">
                    <a:lumMod val="25000"/>
                  </a:schemeClr>
                </a:solidFill>
              </a:rPr>
              <a:t>…?   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Reto</a:t>
            </a:r>
            <a:endParaRPr lang="es-E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216568"/>
            <a:ext cx="10515600" cy="101065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activo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14400"/>
            <a:ext cx="10515600" cy="6051883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" sz="3600" b="1" dirty="0" smtClean="0"/>
          </a:p>
          <a:p>
            <a:pPr algn="ctr"/>
            <a:endParaRPr lang="es-ES" sz="3600" b="1" dirty="0"/>
          </a:p>
          <a:p>
            <a:pPr algn="ctr"/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Cuánto más temprano mejor….pero nunca es tarde</a:t>
            </a:r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pPr algn="r"/>
            <a:r>
              <a:rPr lang="es-ES" sz="2800" i="1" dirty="0" smtClean="0">
                <a:solidFill>
                  <a:schemeClr val="bg2">
                    <a:lumMod val="25000"/>
                  </a:schemeClr>
                </a:solidFill>
              </a:rPr>
              <a:t>(Alexandre </a:t>
            </a:r>
            <a:r>
              <a:rPr lang="es-ES" sz="2800" i="1" dirty="0" err="1" smtClean="0">
                <a:solidFill>
                  <a:schemeClr val="bg2">
                    <a:lumMod val="25000"/>
                  </a:schemeClr>
                </a:solidFill>
              </a:rPr>
              <a:t>Kalache</a:t>
            </a:r>
            <a:r>
              <a:rPr lang="es-ES" sz="28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s-ES" sz="28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36342" y="122721"/>
            <a:ext cx="826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Cambio demográfico en España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– Distribución desigual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6" y="730424"/>
            <a:ext cx="9011565" cy="56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demográfico entorno rural - urbano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728420"/>
            <a:ext cx="10515600" cy="6129579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España: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46.557.008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habitantes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ciudades o ámbito urbano vive el 79,2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municipios intermedios vive el 14,8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el ámbito rural vive el 5,9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Personas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mayores de 65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años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18,6%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 de la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población (8.657.705)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el ámbito urbano: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17,7%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municipios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intermedios: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19,3%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en el ámbito rural vive el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28,2%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4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76727" y="216568"/>
            <a:ext cx="82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Despoblación del medio rural</a:t>
            </a: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206"/>
            <a:ext cx="9144000" cy="56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7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83879" y="182879"/>
            <a:ext cx="73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ENVEJECIMIENTO POBLACIONAL EN EL MEDIO RURAL - DESPOBLACIÓN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35" y="1553635"/>
            <a:ext cx="8345913" cy="4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83880" y="182879"/>
            <a:ext cx="640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REALIDAD POBLACIONAL DE ASTURIAS – Pérdida de población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2" y="939215"/>
            <a:ext cx="53530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836908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Envejecimiento demográfico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728420"/>
            <a:ext cx="10515600" cy="6129579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ambio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emográfico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no se reduce a una cuestión meramente estadística </a:t>
            </a:r>
            <a:endParaRPr lang="es-E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Supone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una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reconfiguración de la organización social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Tanto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en el entorno rural como en el urbano se ve afectada su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estructura social, económica y </a:t>
            </a:r>
            <a:r>
              <a:rPr lang="es-ES" sz="3000" b="1" dirty="0" smtClean="0">
                <a:solidFill>
                  <a:schemeClr val="bg2">
                    <a:lumMod val="25000"/>
                  </a:schemeClr>
                </a:solidFill>
              </a:rPr>
              <a:t>ecológica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. Trae cambios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y tensiones en la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ciudadanía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Las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administraciones públicas y los actores sociales están obligados a dar una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</a:rPr>
              <a:t>respuesta diferente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a una realidad también diferente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E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4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1843</Words>
  <Application>Microsoft Office PowerPoint</Application>
  <PresentationFormat>Panorámica</PresentationFormat>
  <Paragraphs>165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de Office</vt:lpstr>
      <vt:lpstr>ENVEJECIMIENTO ACTIVO </vt:lpstr>
      <vt:lpstr>Envejecimiento demográfico. Algunos datos:</vt:lpstr>
      <vt:lpstr>Presentación de PowerPoint</vt:lpstr>
      <vt:lpstr>Presentación de PowerPoint</vt:lpstr>
      <vt:lpstr>Envejecimiento demográfico entorno rural - urbano</vt:lpstr>
      <vt:lpstr>Presentación de PowerPoint</vt:lpstr>
      <vt:lpstr>Presentación de PowerPoint</vt:lpstr>
      <vt:lpstr>Presentación de PowerPoint</vt:lpstr>
      <vt:lpstr>Envejecimiento demográfico</vt:lpstr>
      <vt:lpstr>Envejecimiento activo ¿Qué es y por qué surge?</vt:lpstr>
      <vt:lpstr>Envejecimiento activo ¿Qué es y por qué surge?</vt:lpstr>
      <vt:lpstr>Efectos del envejecimiento activo en el mantenimiento de la capacidad funcional </vt:lpstr>
      <vt:lpstr>Envejecimiento activo ¿Cómo lo promovemos?</vt:lpstr>
      <vt:lpstr>Envejecimiento activo: Definición de la OMS</vt:lpstr>
      <vt:lpstr>Determinantes del envejecimiento activo</vt:lpstr>
      <vt:lpstr>Envejecimiento activo desde una perspectiva individual</vt:lpstr>
      <vt:lpstr>Algunas recomendaciones políticas:</vt:lpstr>
      <vt:lpstr>Algunas recomendaciones políticas:</vt:lpstr>
      <vt:lpstr>Algunas recomendaciones políticas:</vt:lpstr>
      <vt:lpstr>Algunas recomendaciones políticas:</vt:lpstr>
      <vt:lpstr>Algunas recomendaciones políticas:</vt:lpstr>
      <vt:lpstr>Algunas recomendaciones políticas:</vt:lpstr>
      <vt:lpstr>Algunas recomendaciones políticas:</vt:lpstr>
      <vt:lpstr>Algunas recomendaciones individuales:</vt:lpstr>
      <vt:lpstr>Algunas recomendaciones individuales:</vt:lpstr>
      <vt:lpstr>Algunas recomendaciones individuales:</vt:lpstr>
      <vt:lpstr>Algunas recomendaciones individuales:</vt:lpstr>
      <vt:lpstr>Algunas recomendaciones individuales:</vt:lpstr>
      <vt:lpstr>Algunos datos con perspectiva de género:</vt:lpstr>
      <vt:lpstr>Algunos datos con perspectiva de género:</vt:lpstr>
      <vt:lpstr>Algunos datos con perspectiva de género:</vt:lpstr>
      <vt:lpstr>Conclusiones</vt:lpstr>
      <vt:lpstr>Envejecimiento activo</vt:lpstr>
    </vt:vector>
  </TitlesOfParts>
  <Company>IMSERSO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ENVEJECIMIENTO ACTIVO</dc:title>
  <dc:creator>Mª Teresa POZO QUEROL</dc:creator>
  <cp:lastModifiedBy>Mª Teresa POZO QUEROL</cp:lastModifiedBy>
  <cp:revision>84</cp:revision>
  <dcterms:created xsi:type="dcterms:W3CDTF">2017-03-02T11:41:35Z</dcterms:created>
  <dcterms:modified xsi:type="dcterms:W3CDTF">2017-04-04T09:04:48Z</dcterms:modified>
</cp:coreProperties>
</file>